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906000" cy="6858000" type="A4"/>
  <p:notesSz cx="6761163" cy="99425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72" autoAdjust="0"/>
    <p:restoredTop sz="94660"/>
  </p:normalViewPr>
  <p:slideViewPr>
    <p:cSldViewPr>
      <p:cViewPr varScale="1">
        <p:scale>
          <a:sx n="85" d="100"/>
          <a:sy n="85" d="100"/>
        </p:scale>
        <p:origin x="183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4459" tIns="47228" rIns="94459" bIns="4722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4459" tIns="47228" rIns="94459" bIns="4722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6FB000-AA2A-4E8E-A362-2C41DE1CF006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90563" y="747713"/>
            <a:ext cx="538003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9" tIns="47228" rIns="94459" bIns="47228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4459" tIns="47228" rIns="94459" bIns="47228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4459" tIns="47228" rIns="94459" bIns="4722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4459" tIns="47228" rIns="94459" bIns="4722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E0C508-946A-4D4A-96DD-7CABF4A9C7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094C61-02D1-407F-9DB5-E5DF5B7E785B}" type="slidenum">
              <a:rPr lang="en-GB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1513" y="765175"/>
            <a:ext cx="5397500" cy="37385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z="17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450634-55C9-4EE0-B268-3EEEC35C76D6}" type="slidenum">
              <a:rPr lang="en-GB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1025" y="520700"/>
            <a:ext cx="3670300" cy="2541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z="1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12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B8345-F72A-439B-91D7-7D8822532DF1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DD398-DE3F-4258-85A0-D265042876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2DDC-1383-4DF2-AA41-71B8996AC351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112B-EF53-499F-86B9-046E5C3CEA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6F9A3-11EC-422A-AB2E-6B261197B34C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A3724-F035-47F3-B56A-73B431BA32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72C28-CF56-47D9-864C-0EBC7E0EA4CB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934A7-4ED0-45B2-8ED3-00D7D3A976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DF959-A574-4EC3-BF8A-CBC89D08BE69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581FF-4C84-4B80-ABB2-55BC7F7660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9806A-4F10-4AF0-84CA-1098F55A4EA6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14998-F934-413D-9C51-39AAFC94E3A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82145-47A6-4B84-B779-D4CC38DDC550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A31FC-D3A2-417F-AD4E-9623160278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045A8-458A-4D8A-BC09-0603696B3866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E217E-A312-4259-8254-0B31AF73FF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42D17-9AA5-4492-94E8-BAD8BE1B07C3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2686E-17A7-4861-9AC5-6BE4DA08B8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3754A-4048-47EE-A714-E8BC0C3DCD4A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B1CE3-4AA8-4C37-A33F-D3F6C53CC4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F75A4-5070-42F5-A0BB-DF185F9AFAF1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9D3C3-78B5-4D99-94A1-D6C42D6223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DE3A07-F184-47D4-9818-3D91F5A25EAD}" type="datetimeFigureOut">
              <a:rPr lang="fr-FR"/>
              <a:pPr>
                <a:defRPr/>
              </a:pPr>
              <a:t>06/06/2022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A8CED6-3EE3-45A5-86D7-F209C6346E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ssociationjubilate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Line 1028"/>
          <p:cNvSpPr>
            <a:spLocks noChangeShapeType="1"/>
          </p:cNvSpPr>
          <p:nvPr/>
        </p:nvSpPr>
        <p:spPr bwMode="auto">
          <a:xfrm>
            <a:off x="3162300" y="38100"/>
            <a:ext cx="0" cy="68580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 lIns="91377" tIns="45689" rIns="91377" bIns="45689"/>
          <a:lstStyle/>
          <a:p>
            <a:endParaRPr lang="fr-FR"/>
          </a:p>
        </p:txBody>
      </p:sp>
      <p:sp>
        <p:nvSpPr>
          <p:cNvPr id="14338" name="Rectangle 1029"/>
          <p:cNvSpPr>
            <a:spLocks noChangeArrowheads="1"/>
          </p:cNvSpPr>
          <p:nvPr/>
        </p:nvSpPr>
        <p:spPr bwMode="auto">
          <a:xfrm rot="5400000">
            <a:off x="2816226" y="80962"/>
            <a:ext cx="7556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77" tIns="45689" rIns="91377" bIns="45689">
            <a:spAutoFit/>
          </a:bodyPr>
          <a:lstStyle/>
          <a:p>
            <a:r>
              <a:rPr lang="fr-FR" sz="2800">
                <a:solidFill>
                  <a:schemeClr val="bg2"/>
                </a:solidFill>
                <a:latin typeface="Calibri" pitchFamily="34" charset="0"/>
                <a:sym typeface="Monotype Sorts"/>
              </a:rPr>
              <a:t></a:t>
            </a:r>
            <a:endParaRPr lang="en-GB" sz="2800">
              <a:solidFill>
                <a:schemeClr val="bg2"/>
              </a:solidFill>
              <a:latin typeface="Calibri" pitchFamily="34" charset="0"/>
              <a:sym typeface="Monotype Sorts"/>
            </a:endParaRPr>
          </a:p>
        </p:txBody>
      </p:sp>
      <p:sp>
        <p:nvSpPr>
          <p:cNvPr id="14339" name="Text Box 1037"/>
          <p:cNvSpPr txBox="1">
            <a:spLocks noChangeArrowheads="1"/>
          </p:cNvSpPr>
          <p:nvPr/>
        </p:nvSpPr>
        <p:spPr bwMode="auto">
          <a:xfrm>
            <a:off x="3440113" y="260350"/>
            <a:ext cx="3025775" cy="649402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377" tIns="45689" rIns="91377" bIns="45689">
            <a:spAutoFit/>
          </a:bodyPr>
          <a:lstStyle/>
          <a:p>
            <a:pPr algn="ctr" defTabSz="550863"/>
            <a:endParaRPr lang="fr-FR" sz="1200" dirty="0">
              <a:solidFill>
                <a:srgbClr val="FF0000"/>
              </a:solidFill>
              <a:latin typeface="Calibri" pitchFamily="34" charset="0"/>
            </a:endParaRPr>
          </a:p>
          <a:p>
            <a:pPr algn="ctr" defTabSz="550863"/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Le XXI </a:t>
            </a:r>
            <a:r>
              <a:rPr lang="fr-FR" sz="1400" b="1" baseline="30000" dirty="0">
                <a:solidFill>
                  <a:srgbClr val="0070C0"/>
                </a:solidFill>
                <a:latin typeface="Calibri" pitchFamily="34" charset="0"/>
              </a:rPr>
              <a:t>e</a:t>
            </a:r>
          </a:p>
          <a:p>
            <a:pPr algn="ctr" defTabSz="550863"/>
            <a:r>
              <a:rPr lang="fr-FR" sz="1400" b="1" baseline="300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 stage pour organistes liturgiques est organisé par</a:t>
            </a:r>
          </a:p>
          <a:p>
            <a:pPr algn="ctr" defTabSz="550863"/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 l’association </a:t>
            </a:r>
            <a:r>
              <a:rPr lang="fr-FR" sz="1400" b="1" dirty="0" err="1">
                <a:solidFill>
                  <a:srgbClr val="0070C0"/>
                </a:solidFill>
                <a:latin typeface="Calibri" pitchFamily="34" charset="0"/>
              </a:rPr>
              <a:t>Jubilate</a:t>
            </a:r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,</a:t>
            </a:r>
          </a:p>
          <a:p>
            <a:pPr algn="ctr" defTabSz="550863"/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sous l’égide des Commissions</a:t>
            </a:r>
          </a:p>
          <a:p>
            <a:pPr algn="ctr" defTabSz="550863"/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Diocésaines de Musique Liturgique de la Province de Normandie et de l’ANFOL</a:t>
            </a:r>
          </a:p>
          <a:p>
            <a:pPr algn="ctr" defTabSz="550863"/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 (Association Nationale de Formation</a:t>
            </a:r>
          </a:p>
          <a:p>
            <a:pPr algn="ctr" defTabSz="550863"/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 des Organistes Liturgiques).</a:t>
            </a:r>
          </a:p>
          <a:p>
            <a:pPr algn="ctr" defTabSz="550863"/>
            <a:endParaRPr lang="fr-FR" sz="1200" dirty="0">
              <a:solidFill>
                <a:srgbClr val="FF0000"/>
              </a:solidFill>
              <a:latin typeface="Calibri" pitchFamily="34" charset="0"/>
            </a:endParaRPr>
          </a:p>
          <a:p>
            <a:pPr algn="ctr" defTabSz="550863"/>
            <a:endParaRPr lang="fr-FR" sz="1200" dirty="0">
              <a:solidFill>
                <a:srgbClr val="FF0000"/>
              </a:solidFill>
              <a:latin typeface="Calibri" pitchFamily="34" charset="0"/>
            </a:endParaRPr>
          </a:p>
          <a:p>
            <a:pPr lvl="0" algn="ctr" defTabSz="550863"/>
            <a:br>
              <a:rPr lang="fr-FR" sz="1200" dirty="0">
                <a:solidFill>
                  <a:srgbClr val="FF0000"/>
                </a:solidFill>
                <a:latin typeface="Calibri" pitchFamily="34" charset="0"/>
              </a:rPr>
            </a:br>
            <a:r>
              <a:rPr lang="fr-FR" sz="2000" b="1" dirty="0">
                <a:solidFill>
                  <a:srgbClr val="FF0000"/>
                </a:solidFill>
                <a:latin typeface="Calibri" pitchFamily="34" charset="0"/>
              </a:rPr>
              <a:t>Intervenants</a:t>
            </a:r>
          </a:p>
          <a:p>
            <a:pPr lvl="0" algn="ctr" defTabSz="550863"/>
            <a:endParaRPr lang="fr-FR" sz="800" dirty="0">
              <a:solidFill>
                <a:srgbClr val="FF0000"/>
              </a:solidFill>
              <a:latin typeface="Calibri" pitchFamily="34" charset="0"/>
            </a:endParaRPr>
          </a:p>
          <a:p>
            <a:pPr lvl="0" algn="ctr" defTabSz="550863"/>
            <a:r>
              <a:rPr lang="fr-FR" sz="1600" dirty="0">
                <a:solidFill>
                  <a:srgbClr val="FF0000"/>
                </a:solidFill>
                <a:latin typeface="Calibri" pitchFamily="34" charset="0"/>
              </a:rPr>
              <a:t>Liturgie et Répertoire</a:t>
            </a:r>
            <a:endParaRPr lang="fr-FR" sz="1200" dirty="0">
              <a:solidFill>
                <a:srgbClr val="FF0000"/>
              </a:solidFill>
              <a:latin typeface="Calibri" pitchFamily="34" charset="0"/>
            </a:endParaRPr>
          </a:p>
          <a:p>
            <a:pPr marL="0" lvl="2" algn="ctr" defTabSz="550863">
              <a:buClr>
                <a:srgbClr val="EEECE1"/>
              </a:buClr>
            </a:pPr>
            <a:r>
              <a:rPr lang="fr-FR" sz="12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Père</a:t>
            </a:r>
          </a:p>
          <a:p>
            <a:pPr marL="0" lvl="2" algn="ctr" defTabSz="550863">
              <a:buClr>
                <a:srgbClr val="EEECE1"/>
              </a:buClr>
            </a:pPr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Jean-Louis HERBINI</a:t>
            </a:r>
            <a:r>
              <a:rPr lang="fr-FR" sz="1400" b="1" dirty="0">
                <a:solidFill>
                  <a:srgbClr val="0070C0"/>
                </a:solidFill>
                <a:latin typeface="Calibri Light"/>
              </a:rPr>
              <a:t>È</a:t>
            </a:r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RE</a:t>
            </a:r>
          </a:p>
          <a:p>
            <a:pPr lvl="0" algn="ctr" defTabSz="550863">
              <a:buClr>
                <a:srgbClr val="EEECE1"/>
              </a:buClr>
            </a:pPr>
            <a:endParaRPr lang="fr-FR" sz="1400" b="1" dirty="0">
              <a:solidFill>
                <a:srgbClr val="0070C0"/>
              </a:solidFill>
              <a:latin typeface="Calibri" pitchFamily="34" charset="0"/>
            </a:endParaRPr>
          </a:p>
          <a:p>
            <a:pPr lvl="0" algn="ctr" defTabSz="550863">
              <a:buClr>
                <a:srgbClr val="CC3300"/>
              </a:buClr>
            </a:pPr>
            <a:endParaRPr lang="fr-FR" sz="1600" dirty="0">
              <a:solidFill>
                <a:srgbClr val="FF0000"/>
              </a:solidFill>
              <a:latin typeface="Monotype Corsiva" pitchFamily="66" charset="0"/>
            </a:endParaRPr>
          </a:p>
          <a:p>
            <a:pPr lvl="0" algn="ctr" defTabSz="550863">
              <a:buClr>
                <a:srgbClr val="CC3300"/>
              </a:buClr>
            </a:pPr>
            <a:r>
              <a:rPr lang="fr-FR" sz="1600" dirty="0">
                <a:solidFill>
                  <a:srgbClr val="FF0000"/>
                </a:solidFill>
                <a:latin typeface="Calibri" pitchFamily="34" charset="0"/>
              </a:rPr>
              <a:t>Accompagnement</a:t>
            </a:r>
          </a:p>
          <a:p>
            <a:pPr lvl="0" algn="ctr" defTabSz="550863">
              <a:buClr>
                <a:srgbClr val="CC3300"/>
              </a:buClr>
            </a:pPr>
            <a:r>
              <a:rPr lang="fr-FR" sz="1600" dirty="0">
                <a:solidFill>
                  <a:srgbClr val="FF0000"/>
                </a:solidFill>
                <a:latin typeface="Calibri" pitchFamily="34" charset="0"/>
              </a:rPr>
              <a:t> et Basse Chiffrée</a:t>
            </a:r>
            <a:r>
              <a:rPr lang="fr-FR" sz="1200" dirty="0">
                <a:solidFill>
                  <a:srgbClr val="FF0000"/>
                </a:solidFill>
                <a:latin typeface="Calibri" pitchFamily="34" charset="0"/>
              </a:rPr>
              <a:t>  </a:t>
            </a:r>
          </a:p>
          <a:p>
            <a:pPr lvl="0" algn="ctr" defTabSz="550863">
              <a:buClr>
                <a:srgbClr val="EEECE1"/>
              </a:buClr>
            </a:pPr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 Anne DUMONTET</a:t>
            </a:r>
          </a:p>
          <a:p>
            <a:pPr lvl="0" algn="ctr" defTabSz="550863">
              <a:buClr>
                <a:srgbClr val="EEECE1"/>
              </a:buClr>
            </a:pPr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 Tom RIOULT</a:t>
            </a:r>
            <a:br>
              <a:rPr lang="fr-FR" sz="1400" b="1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Jean L’ANGE</a:t>
            </a:r>
          </a:p>
          <a:p>
            <a:pPr lvl="0" algn="ctr" defTabSz="550863">
              <a:buClr>
                <a:srgbClr val="EEECE1"/>
              </a:buClr>
            </a:pPr>
            <a:r>
              <a:rPr lang="fr-FR" sz="1400" b="1" dirty="0">
                <a:solidFill>
                  <a:srgbClr val="0070C0"/>
                </a:solidFill>
                <a:latin typeface="Calibri" pitchFamily="34" charset="0"/>
              </a:rPr>
              <a:t>Fabrice SIMON</a:t>
            </a:r>
          </a:p>
          <a:p>
            <a:pPr lvl="0" algn="ctr" defTabSz="550863">
              <a:buClr>
                <a:srgbClr val="EEECE1"/>
              </a:buClr>
            </a:pPr>
            <a:endParaRPr lang="fr-FR" sz="1400" b="1" dirty="0">
              <a:solidFill>
                <a:srgbClr val="0070C0"/>
              </a:solidFill>
              <a:latin typeface="Calibri" pitchFamily="34" charset="0"/>
            </a:endParaRPr>
          </a:p>
          <a:p>
            <a:pPr algn="ctr" defTabSz="550863">
              <a:buClr>
                <a:schemeClr val="bg2"/>
              </a:buClr>
            </a:pPr>
            <a:endParaRPr lang="fr-FR" sz="1200" dirty="0">
              <a:solidFill>
                <a:srgbClr val="FF0000"/>
              </a:solidFill>
              <a:latin typeface="Calibri" pitchFamily="34" charset="0"/>
            </a:endParaRPr>
          </a:p>
          <a:p>
            <a:pPr algn="ctr" defTabSz="550863">
              <a:buClr>
                <a:schemeClr val="bg2"/>
              </a:buClr>
            </a:pPr>
            <a:endParaRPr lang="fr-FR" sz="1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341" name="Text Box 1039"/>
          <p:cNvSpPr txBox="1">
            <a:spLocks noChangeArrowheads="1"/>
          </p:cNvSpPr>
          <p:nvPr/>
        </p:nvSpPr>
        <p:spPr bwMode="auto">
          <a:xfrm>
            <a:off x="200025" y="260350"/>
            <a:ext cx="2962275" cy="626319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lIns="91377" tIns="45689" rIns="91377" bIns="45689">
            <a:spAutoFit/>
          </a:bodyPr>
          <a:lstStyle/>
          <a:p>
            <a:pPr marL="90488" lvl="0" indent="-90488" algn="ctr"/>
            <a:r>
              <a:rPr lang="fr-FR" sz="2400" dirty="0">
                <a:solidFill>
                  <a:srgbClr val="FF0000"/>
                </a:solidFill>
                <a:latin typeface="Monotype Corsiva" pitchFamily="66" charset="0"/>
              </a:rPr>
              <a:t>Coût du stage</a:t>
            </a:r>
            <a:r>
              <a:rPr lang="fr-FR" sz="1200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marL="90488" lvl="0" indent="-90488" algn="ctr"/>
            <a:r>
              <a:rPr lang="fr-FR" sz="1100" i="1" dirty="0">
                <a:solidFill>
                  <a:srgbClr val="0033CC"/>
                </a:solidFill>
                <a:latin typeface="Calibri" pitchFamily="34" charset="0"/>
              </a:rPr>
              <a:t>à compléter</a:t>
            </a: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  <a:p>
            <a:pPr marL="90488" lvl="0" indent="-90488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Frais pédagogiques 	      190,00</a:t>
            </a:r>
          </a:p>
          <a:p>
            <a:pPr marL="90488" lvl="0" indent="-90488">
              <a:buClr>
                <a:srgbClr val="CC3300"/>
              </a:buClr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</a:t>
            </a:r>
            <a:r>
              <a:rPr lang="fr-FR" sz="1000" i="1" dirty="0">
                <a:solidFill>
                  <a:srgbClr val="0033CC"/>
                </a:solidFill>
                <a:latin typeface="Calibri" pitchFamily="34" charset="0"/>
              </a:rPr>
              <a:t>à demander auprès de votre paroisse</a:t>
            </a: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  <a:p>
            <a:pPr marL="90488" lvl="0" indent="-90488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Cotisation </a:t>
            </a:r>
            <a:r>
              <a:rPr lang="fr-FR" sz="1200" dirty="0" err="1">
                <a:solidFill>
                  <a:srgbClr val="0033CC"/>
                </a:solidFill>
                <a:latin typeface="Calibri" pitchFamily="34" charset="0"/>
              </a:rPr>
              <a:t>Jubilate</a:t>
            </a: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                       15,00</a:t>
            </a:r>
          </a:p>
          <a:p>
            <a:pPr marL="90488" lvl="0" indent="-90488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Hébergement en pension complète :215,00</a:t>
            </a:r>
          </a:p>
          <a:p>
            <a:pPr>
              <a:buClr>
                <a:srgbClr val="CC3300"/>
              </a:buClr>
            </a:pPr>
            <a:r>
              <a:rPr lang="fr-FR" sz="1200" i="1" dirty="0">
                <a:solidFill>
                  <a:srgbClr val="0033CC"/>
                </a:solidFill>
                <a:latin typeface="Calibri" pitchFamily="34" charset="0"/>
              </a:rPr>
              <a:t>chambre individuelle avec douche et toilettes</a:t>
            </a:r>
          </a:p>
          <a:p>
            <a:pPr>
              <a:buClr>
                <a:srgbClr val="CC3300"/>
              </a:buClr>
            </a:pP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  <a:p>
            <a:pPr marL="90488" lvl="0" indent="-90488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Draps et serviettes de toilette : 6,00</a:t>
            </a:r>
          </a:p>
          <a:p>
            <a:pPr lvl="0">
              <a:buClr>
                <a:srgbClr val="CC3300"/>
              </a:buClr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	oui □   non □</a:t>
            </a:r>
          </a:p>
          <a:p>
            <a:pPr marL="90488" lvl="0" indent="-90488">
              <a:buClr>
                <a:srgbClr val="CC3300"/>
              </a:buClr>
            </a:pPr>
            <a:r>
              <a:rPr lang="fr-FR" sz="1100" dirty="0">
                <a:solidFill>
                  <a:srgbClr val="0033CC"/>
                </a:solidFill>
                <a:latin typeface="Calibri" pitchFamily="34" charset="0"/>
              </a:rPr>
              <a:t>	      </a:t>
            </a: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	         </a:t>
            </a:r>
            <a:r>
              <a:rPr lang="fr-FR" sz="1100" dirty="0">
                <a:solidFill>
                  <a:srgbClr val="0033CC"/>
                </a:solidFill>
                <a:latin typeface="Calibri" pitchFamily="34" charset="0"/>
              </a:rPr>
              <a:t>	</a:t>
            </a:r>
            <a:endParaRPr lang="fr-FR" sz="1000" dirty="0">
              <a:solidFill>
                <a:srgbClr val="0033CC"/>
              </a:solidFill>
              <a:latin typeface="Calibri" pitchFamily="34" charset="0"/>
            </a:endParaRPr>
          </a:p>
          <a:p>
            <a:pPr marL="90488" lvl="0" indent="-90488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Coût d’un repas hors pension complète      	16,00 x -----  =  -------------</a:t>
            </a:r>
            <a:br>
              <a:rPr lang="fr-FR" sz="1200" dirty="0">
                <a:solidFill>
                  <a:srgbClr val="0033CC"/>
                </a:solidFill>
                <a:latin typeface="Calibri" pitchFamily="34" charset="0"/>
              </a:rPr>
            </a:b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  <a:p>
            <a:pPr marL="90488" lvl="0" indent="-90488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Total à Payer	:              	 -------------</a:t>
            </a:r>
          </a:p>
          <a:p>
            <a:pPr marL="90488" indent="-90488">
              <a:buClr>
                <a:srgbClr val="CC3300"/>
              </a:buClr>
            </a:pPr>
            <a:endParaRPr lang="fr-FR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90488" indent="-90488">
              <a:buClr>
                <a:srgbClr val="CC3300"/>
              </a:buClr>
            </a:pPr>
            <a:endParaRPr lang="fr-FR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90488" indent="-90488">
              <a:buClr>
                <a:srgbClr val="CC3300"/>
              </a:buClr>
            </a:pPr>
            <a:endParaRPr lang="fr-FR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90488" indent="-90488">
              <a:buClr>
                <a:srgbClr val="CC3300"/>
              </a:buClr>
            </a:pPr>
            <a:endParaRPr lang="fr-FR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90488" indent="-90488">
              <a:buClr>
                <a:srgbClr val="CC3300"/>
              </a:buClr>
            </a:pPr>
            <a:r>
              <a:rPr lang="fr-FR" sz="1000" dirty="0">
                <a:solidFill>
                  <a:schemeClr val="accent1">
                    <a:lumMod val="75000"/>
                  </a:schemeClr>
                </a:solidFill>
              </a:rPr>
              <a:t>Pour une prise en compte de votre demande</a:t>
            </a:r>
          </a:p>
          <a:p>
            <a:pPr marL="90488" indent="-90488">
              <a:buClr>
                <a:srgbClr val="CC3300"/>
              </a:buClr>
            </a:pPr>
            <a:r>
              <a:rPr lang="fr-FR" sz="1000" dirty="0">
                <a:solidFill>
                  <a:schemeClr val="accent1">
                    <a:lumMod val="75000"/>
                  </a:schemeClr>
                </a:solidFill>
              </a:rPr>
              <a:t>d’inscription  joindre un chèque de …………….€</a:t>
            </a:r>
          </a:p>
          <a:p>
            <a:pPr marL="90488" indent="-90488">
              <a:buClr>
                <a:srgbClr val="CC3300"/>
              </a:buClr>
            </a:pPr>
            <a:r>
              <a:rPr lang="fr-FR" sz="1000" dirty="0">
                <a:solidFill>
                  <a:schemeClr val="accent1">
                    <a:lumMod val="75000"/>
                  </a:schemeClr>
                </a:solidFill>
              </a:rPr>
              <a:t>représentant un acompte de 30 % de la</a:t>
            </a:r>
          </a:p>
          <a:p>
            <a:pPr marL="90488" indent="-90488">
              <a:buClr>
                <a:srgbClr val="CC3300"/>
              </a:buClr>
            </a:pPr>
            <a:r>
              <a:rPr lang="fr-FR" sz="1000" dirty="0">
                <a:solidFill>
                  <a:schemeClr val="accent1">
                    <a:lumMod val="75000"/>
                  </a:schemeClr>
                </a:solidFill>
              </a:rPr>
              <a:t>totalité des frais et un deuxième chèque</a:t>
            </a:r>
          </a:p>
          <a:p>
            <a:pPr marL="90488" indent="-90488">
              <a:buClr>
                <a:srgbClr val="CC3300"/>
              </a:buClr>
            </a:pPr>
            <a:r>
              <a:rPr lang="fr-FR" sz="1000" dirty="0">
                <a:solidFill>
                  <a:schemeClr val="accent1">
                    <a:lumMod val="75000"/>
                  </a:schemeClr>
                </a:solidFill>
              </a:rPr>
              <a:t>représentant le solde, qui sera encaissé  le 10</a:t>
            </a:r>
          </a:p>
          <a:p>
            <a:pPr marL="90488" indent="-90488">
              <a:buClr>
                <a:srgbClr val="CC3300"/>
              </a:buClr>
            </a:pPr>
            <a:r>
              <a:rPr lang="fr-FR" sz="1000" dirty="0">
                <a:solidFill>
                  <a:schemeClr val="accent1">
                    <a:lumMod val="75000"/>
                  </a:schemeClr>
                </a:solidFill>
              </a:rPr>
              <a:t>octobre.</a:t>
            </a:r>
          </a:p>
          <a:p>
            <a:pPr marL="90488" indent="-90488">
              <a:buClr>
                <a:srgbClr val="CC3300"/>
              </a:buClr>
            </a:pPr>
            <a:r>
              <a:rPr lang="fr-FR" sz="1000" dirty="0">
                <a:solidFill>
                  <a:schemeClr val="accent1">
                    <a:lumMod val="75000"/>
                  </a:schemeClr>
                </a:solidFill>
              </a:rPr>
              <a:t>Chèques à l’ordre de : JUBILATE</a:t>
            </a:r>
          </a:p>
          <a:p>
            <a:r>
              <a:rPr lang="fr-FR" sz="1000" dirty="0">
                <a:solidFill>
                  <a:schemeClr val="accent1">
                    <a:lumMod val="75000"/>
                  </a:schemeClr>
                </a:solidFill>
              </a:rPr>
              <a:t>En cas de désistement l’acompte ne sera pas remboursé après le 10 octobre.</a:t>
            </a:r>
            <a:r>
              <a:rPr lang="fr-FR" sz="1000" dirty="0">
                <a:latin typeface="Calibri" pitchFamily="34" charset="0"/>
              </a:rPr>
              <a:t> </a:t>
            </a:r>
          </a:p>
          <a:p>
            <a:endParaRPr lang="fr-FR" sz="1000" dirty="0">
              <a:latin typeface="Calibri" pitchFamily="34" charset="0"/>
            </a:endParaRPr>
          </a:p>
          <a:p>
            <a:endParaRPr lang="fr-FR" sz="1000" dirty="0">
              <a:latin typeface="Calibri" pitchFamily="34" charset="0"/>
            </a:endParaRPr>
          </a:p>
          <a:p>
            <a:endParaRPr lang="fr-FR" sz="1000" dirty="0">
              <a:latin typeface="Calibri" pitchFamily="34" charset="0"/>
            </a:endParaRPr>
          </a:p>
          <a:p>
            <a:endParaRPr lang="fr-FR" sz="1000" dirty="0">
              <a:latin typeface="Calibri" pitchFamily="34" charset="0"/>
            </a:endParaRPr>
          </a:p>
          <a:p>
            <a:endParaRPr lang="fr-FR" sz="1000" dirty="0">
              <a:latin typeface="Calibri" pitchFamily="34" charset="0"/>
            </a:endParaRPr>
          </a:p>
          <a:p>
            <a:endParaRPr lang="fr-FR" sz="1000" dirty="0">
              <a:latin typeface="Calibri" pitchFamily="34" charset="0"/>
            </a:endParaRPr>
          </a:p>
          <a:p>
            <a:r>
              <a:rPr lang="fr-FR" sz="1000" dirty="0">
                <a:solidFill>
                  <a:schemeClr val="tx2"/>
                </a:solidFill>
                <a:latin typeface="Calibri" pitchFamily="34" charset="0"/>
              </a:rPr>
              <a:t>Pour les mineurs, une autorisation parentale sera  à retourner ultérieurement.</a:t>
            </a:r>
          </a:p>
        </p:txBody>
      </p:sp>
      <p:sp>
        <p:nvSpPr>
          <p:cNvPr id="14342" name="Line 1041"/>
          <p:cNvSpPr>
            <a:spLocks noChangeShapeType="1"/>
          </p:cNvSpPr>
          <p:nvPr/>
        </p:nvSpPr>
        <p:spPr bwMode="auto">
          <a:xfrm>
            <a:off x="6746875" y="0"/>
            <a:ext cx="0" cy="2794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 lIns="91377" tIns="45689" rIns="91377" bIns="45689"/>
          <a:lstStyle/>
          <a:p>
            <a:endParaRPr lang="fr-FR"/>
          </a:p>
        </p:txBody>
      </p:sp>
      <p:grpSp>
        <p:nvGrpSpPr>
          <p:cNvPr id="14345" name="Groupe 16"/>
          <p:cNvGrpSpPr>
            <a:grpSpLocks/>
          </p:cNvGrpSpPr>
          <p:nvPr/>
        </p:nvGrpSpPr>
        <p:grpSpPr bwMode="auto">
          <a:xfrm>
            <a:off x="6770962" y="349249"/>
            <a:ext cx="3009900" cy="6408738"/>
            <a:chOff x="6824625" y="260648"/>
            <a:chExt cx="3009367" cy="6408712"/>
          </a:xfrm>
        </p:grpSpPr>
        <p:sp>
          <p:nvSpPr>
            <p:cNvPr id="14346" name="Rectangle 1027"/>
            <p:cNvSpPr>
              <a:spLocks noChangeArrowheads="1"/>
            </p:cNvSpPr>
            <p:nvPr/>
          </p:nvSpPr>
          <p:spPr bwMode="auto">
            <a:xfrm>
              <a:off x="6825208" y="5373216"/>
              <a:ext cx="2936448" cy="126860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377" tIns="45689" rIns="91377" bIns="45689" anchor="ctr"/>
            <a:lstStyle/>
            <a:p>
              <a:pPr algn="ctr"/>
              <a:endParaRPr lang="fr-FR" sz="2400">
                <a:latin typeface="Calibri" pitchFamily="34" charset="0"/>
              </a:endParaRPr>
            </a:p>
          </p:txBody>
        </p:sp>
        <p:pic>
          <p:nvPicPr>
            <p:cNvPr id="14347" name="Picture 103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89303" y="383718"/>
              <a:ext cx="1553505" cy="885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9" name="Rectangle 1031"/>
            <p:cNvSpPr>
              <a:spLocks noChangeArrowheads="1"/>
            </p:cNvSpPr>
            <p:nvPr/>
          </p:nvSpPr>
          <p:spPr bwMode="auto">
            <a:xfrm>
              <a:off x="6848864" y="1257736"/>
              <a:ext cx="2952328" cy="2308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77" tIns="45689" rIns="91377" bIns="45689">
              <a:spAutoFit/>
            </a:bodyPr>
            <a:lstStyle/>
            <a:p>
              <a:pPr algn="ctr"/>
              <a:r>
                <a:rPr lang="fr-FR" sz="3600" b="1" dirty="0">
                  <a:solidFill>
                    <a:srgbClr val="FF0000"/>
                  </a:solidFill>
                </a:rPr>
                <a:t>BAYEUX</a:t>
              </a:r>
            </a:p>
            <a:p>
              <a:pPr algn="ctr"/>
              <a:r>
                <a:rPr lang="fr-FR" sz="2000" b="1" dirty="0">
                  <a:solidFill>
                    <a:srgbClr val="0070C0"/>
                  </a:solidFill>
                </a:rPr>
                <a:t>XXI</a:t>
              </a:r>
              <a:r>
                <a:rPr lang="fr-FR" sz="2000" b="1" baseline="30000" dirty="0">
                  <a:solidFill>
                    <a:srgbClr val="0070C0"/>
                  </a:solidFill>
                </a:rPr>
                <a:t>e</a:t>
              </a:r>
              <a:r>
                <a:rPr lang="fr-FR" sz="2000" b="1" dirty="0">
                  <a:solidFill>
                    <a:srgbClr val="0070C0"/>
                  </a:solidFill>
                </a:rPr>
                <a:t> stage</a:t>
              </a:r>
            </a:p>
            <a:p>
              <a:pPr algn="ctr"/>
              <a:r>
                <a:rPr lang="fr-FR" sz="2800" b="1" dirty="0">
                  <a:solidFill>
                    <a:srgbClr val="0070C0"/>
                  </a:solidFill>
                </a:rPr>
                <a:t>Organistes </a:t>
              </a:r>
            </a:p>
            <a:p>
              <a:pPr algn="ctr"/>
              <a:r>
                <a:rPr lang="fr-FR" sz="2800" b="1" dirty="0">
                  <a:solidFill>
                    <a:srgbClr val="0070C0"/>
                  </a:solidFill>
                </a:rPr>
                <a:t>Liturgiques</a:t>
              </a:r>
            </a:p>
            <a:p>
              <a:pPr algn="ctr"/>
              <a:endParaRPr lang="fr-FR" sz="1400" b="1" dirty="0">
                <a:solidFill>
                  <a:srgbClr val="0070C0"/>
                </a:solidFill>
              </a:endParaRPr>
            </a:p>
            <a:p>
              <a:pPr algn="ctr"/>
              <a:r>
                <a:rPr lang="fr-FR" b="1" dirty="0">
                  <a:solidFill>
                    <a:srgbClr val="FF0000"/>
                  </a:solidFill>
                </a:rPr>
                <a:t>Du 23 au 27 octobre 2022</a:t>
              </a:r>
            </a:p>
          </p:txBody>
        </p:sp>
        <p:sp>
          <p:nvSpPr>
            <p:cNvPr id="14350" name="WordArt 4"/>
            <p:cNvSpPr>
              <a:spLocks noChangeArrowheads="1" noChangeShapeType="1" noTextEdit="1"/>
            </p:cNvSpPr>
            <p:nvPr/>
          </p:nvSpPr>
          <p:spPr bwMode="auto">
            <a:xfrm rot="-142157">
              <a:off x="8562104" y="5879202"/>
              <a:ext cx="1060450" cy="552450"/>
            </a:xfrm>
            <a:prstGeom prst="rect">
              <a:avLst/>
            </a:prstGeom>
          </p:spPr>
          <p:txBody>
            <a:bodyPr wrap="none" fromWordArt="1">
              <a:prstTxWarp prst="textCurveUp">
                <a:avLst>
                  <a:gd name="adj" fmla="val 17130"/>
                </a:avLst>
              </a:prstTxWarp>
            </a:bodyPr>
            <a:lstStyle/>
            <a:p>
              <a:pPr algn="ctr"/>
              <a:r>
                <a:rPr lang="fr-FR" b="1" kern="10"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000"/>
                  </a:solidFill>
                  <a:effectLst>
                    <a:outerShdw dist="17961" dir="2700000" algn="ctr" rotWithShape="0">
                      <a:srgbClr val="31849B">
                        <a:alpha val="50000"/>
                      </a:srgbClr>
                    </a:outerShdw>
                  </a:effectLst>
                  <a:latin typeface="Calibri"/>
                </a:rPr>
                <a:t>Province</a:t>
              </a:r>
            </a:p>
            <a:p>
              <a:pPr algn="ctr"/>
              <a:r>
                <a:rPr lang="fr-FR" b="1" kern="10"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000"/>
                  </a:solidFill>
                  <a:effectLst>
                    <a:outerShdw dist="17961" dir="2700000" algn="ctr" rotWithShape="0">
                      <a:srgbClr val="31849B">
                        <a:alpha val="50000"/>
                      </a:srgbClr>
                    </a:outerShdw>
                  </a:effectLst>
                  <a:latin typeface="Calibri"/>
                </a:rPr>
                <a:t>de Normandie</a:t>
              </a:r>
            </a:p>
            <a:p>
              <a:pPr algn="ctr"/>
              <a:r>
                <a:rPr lang="fr-FR" b="1" kern="10"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000"/>
                  </a:solidFill>
                  <a:effectLst>
                    <a:outerShdw dist="17961" dir="2700000" algn="ctr" rotWithShape="0">
                      <a:srgbClr val="31849B">
                        <a:alpha val="50000"/>
                      </a:srgbClr>
                    </a:outerShdw>
                  </a:effectLst>
                  <a:latin typeface="Calibri"/>
                </a:rPr>
                <a:t>SDPLS</a:t>
              </a:r>
            </a:p>
          </p:txBody>
        </p:sp>
        <p:pic>
          <p:nvPicPr>
            <p:cNvPr id="14351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944529" y="3501009"/>
              <a:ext cx="2760999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ectangle 25"/>
            <p:cNvSpPr/>
            <p:nvPr/>
          </p:nvSpPr>
          <p:spPr>
            <a:xfrm>
              <a:off x="6824625" y="260648"/>
              <a:ext cx="3009367" cy="6408712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33" name="Image 32">
            <a:extLst>
              <a:ext uri="{FF2B5EF4-FFF2-40B4-BE49-F238E27FC236}">
                <a16:creationId xmlns:a16="http://schemas.microsoft.com/office/drawing/2014/main" id="{8B8363FB-93A4-C7D9-4B3A-FC99DA116E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975" y="5864998"/>
            <a:ext cx="1203837" cy="803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44" name="Image 24" descr="logo liturgie 1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40194" y="6451766"/>
            <a:ext cx="886235" cy="2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Image 23" descr="ContourNormandi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9161" y="5631135"/>
            <a:ext cx="1408113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5"/>
          <p:cNvSpPr txBox="1">
            <a:spLocks noChangeArrowheads="1"/>
          </p:cNvSpPr>
          <p:nvPr/>
        </p:nvSpPr>
        <p:spPr bwMode="auto">
          <a:xfrm>
            <a:off x="6825208" y="0"/>
            <a:ext cx="3240360" cy="7409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77" tIns="45689" rIns="91377" bIns="45689">
            <a:spAutoFit/>
          </a:bodyPr>
          <a:lstStyle/>
          <a:p>
            <a:pPr algn="ctr" defTabSz="1046163"/>
            <a:endParaRPr lang="fr-FR" sz="2400" dirty="0">
              <a:solidFill>
                <a:srgbClr val="0033CC"/>
              </a:solidFill>
              <a:latin typeface="Monotype Corsiva" pitchFamily="66" charset="0"/>
            </a:endParaRPr>
          </a:p>
          <a:p>
            <a:pPr algn="ctr" defTabSz="1046163"/>
            <a:r>
              <a:rPr lang="fr-FR" sz="2400" dirty="0">
                <a:solidFill>
                  <a:srgbClr val="0033CC"/>
                </a:solidFill>
                <a:latin typeface="Monotype Corsiva" pitchFamily="66" charset="0"/>
              </a:rPr>
              <a:t>Bulletin d’inscription</a:t>
            </a:r>
          </a:p>
          <a:p>
            <a:pPr algn="ctr" defTabSz="1046163"/>
            <a:r>
              <a:rPr lang="fr-FR" sz="1000" i="1" dirty="0">
                <a:solidFill>
                  <a:srgbClr val="0033CC"/>
                </a:solidFill>
                <a:latin typeface="Calibri" pitchFamily="34" charset="0"/>
              </a:rPr>
              <a:t>à retourner </a:t>
            </a:r>
            <a:r>
              <a:rPr lang="fr-FR" sz="1100" b="1" i="1" u="sng" dirty="0">
                <a:solidFill>
                  <a:srgbClr val="0033CC"/>
                </a:solidFill>
                <a:latin typeface="Calibri" pitchFamily="34" charset="0"/>
              </a:rPr>
              <a:t>avant le 15 septembre 2022 </a:t>
            </a:r>
            <a:r>
              <a:rPr lang="fr-FR" sz="1000" i="1" dirty="0">
                <a:solidFill>
                  <a:srgbClr val="0033CC"/>
                </a:solidFill>
                <a:latin typeface="Calibri" pitchFamily="34" charset="0"/>
              </a:rPr>
              <a:t>chez :</a:t>
            </a:r>
          </a:p>
          <a:p>
            <a:pPr algn="ctr" defTabSz="1046163"/>
            <a:endParaRPr lang="fr-FR" sz="1000" i="1" dirty="0">
              <a:solidFill>
                <a:srgbClr val="0033CC"/>
              </a:solidFill>
              <a:latin typeface="Calibri" pitchFamily="34" charset="0"/>
            </a:endParaRPr>
          </a:p>
          <a:p>
            <a:pPr algn="ctr" defTabSz="1046163"/>
            <a:r>
              <a:rPr lang="fr-FR" sz="1000" i="1" dirty="0">
                <a:solidFill>
                  <a:srgbClr val="0033CC"/>
                </a:solidFill>
                <a:latin typeface="Calibri" pitchFamily="34" charset="0"/>
              </a:rPr>
              <a:t>Fabrice Simon</a:t>
            </a:r>
          </a:p>
          <a:p>
            <a:pPr algn="ctr" defTabSz="1046163"/>
            <a:r>
              <a:rPr lang="fr-FR" sz="1000" i="1" dirty="0">
                <a:solidFill>
                  <a:srgbClr val="0033CC"/>
                </a:solidFill>
                <a:latin typeface="Calibri" pitchFamily="34" charset="0"/>
              </a:rPr>
              <a:t>39 rue Larcher</a:t>
            </a:r>
          </a:p>
          <a:p>
            <a:pPr algn="ctr" defTabSz="1046163"/>
            <a:r>
              <a:rPr lang="fr-FR" sz="1000" i="1" dirty="0">
                <a:solidFill>
                  <a:srgbClr val="0033CC"/>
                </a:solidFill>
                <a:latin typeface="Calibri" pitchFamily="34" charset="0"/>
              </a:rPr>
              <a:t>14400 Bayeux</a:t>
            </a:r>
          </a:p>
          <a:p>
            <a:pPr algn="ctr" defTabSz="1046163"/>
            <a:r>
              <a:rPr lang="fr-FR" sz="1000" i="1" dirty="0">
                <a:solidFill>
                  <a:srgbClr val="0033CC"/>
                </a:solidFill>
                <a:latin typeface="Calibri" pitchFamily="34" charset="0"/>
              </a:rPr>
              <a:t>Contacts : Fabrice Simon : 06 84 15 22 50</a:t>
            </a:r>
          </a:p>
          <a:p>
            <a:pPr algn="ctr" defTabSz="1046163"/>
            <a:r>
              <a:rPr lang="fr-FR" sz="1000" i="1" dirty="0">
                <a:solidFill>
                  <a:srgbClr val="0033CC"/>
                </a:solidFill>
                <a:latin typeface="Calibri" pitchFamily="34" charset="0"/>
              </a:rPr>
              <a:t>                Bernadette Cabaret : 06 81 96 23 23</a:t>
            </a:r>
          </a:p>
          <a:p>
            <a:pPr algn="ctr" defTabSz="1046163"/>
            <a:r>
              <a:rPr lang="fr-FR" sz="1050" u="sng" dirty="0">
                <a:hlinkClick r:id="rId3"/>
              </a:rPr>
              <a:t>associationjubilate@gmail.com</a:t>
            </a:r>
            <a:r>
              <a:rPr lang="fr-FR" sz="1000" i="1" dirty="0">
                <a:solidFill>
                  <a:srgbClr val="0033CC"/>
                </a:solidFill>
                <a:latin typeface="Calibri" pitchFamily="34" charset="0"/>
              </a:rPr>
              <a:t>   </a:t>
            </a:r>
          </a:p>
          <a:p>
            <a:pPr algn="ctr" defTabSz="1046163"/>
            <a:endParaRPr lang="fr-FR" sz="1000" b="1" dirty="0">
              <a:solidFill>
                <a:srgbClr val="0000FF"/>
              </a:solidFill>
              <a:latin typeface="Calibri" pitchFamily="34" charset="0"/>
            </a:endParaRP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Nom   ..………………………………………………………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Prénom  …………………………………………………….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Age           ……………………………………………………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Adresse ………………………………………………………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……………………………………………………………………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Tél. ..…………………………..………………………………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Mail …………………………....................................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Paroisse ……………………………………………………..</a:t>
            </a:r>
          </a:p>
          <a:p>
            <a:pPr defTabSz="1046163"/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  <a:p>
            <a:pPr defTabSz="1046163">
              <a:buClr>
                <a:srgbClr val="CC3300"/>
              </a:buClr>
            </a:pPr>
            <a:r>
              <a:rPr lang="fr-FR" sz="1000" dirty="0">
                <a:solidFill>
                  <a:srgbClr val="0033CC"/>
                </a:solidFill>
                <a:latin typeface="Calibri" pitchFamily="34" charset="0"/>
              </a:rPr>
              <a:t>Description rapide du niveau musical</a:t>
            </a:r>
            <a:br>
              <a:rPr lang="fr-FR" sz="1200" dirty="0">
                <a:solidFill>
                  <a:srgbClr val="0033CC"/>
                </a:solidFill>
                <a:latin typeface="Calibri" pitchFamily="34" charset="0"/>
              </a:rPr>
            </a:br>
            <a:r>
              <a:rPr lang="fr-FR" sz="900" dirty="0">
                <a:solidFill>
                  <a:srgbClr val="0033CC"/>
                </a:solidFill>
                <a:latin typeface="Calibri" pitchFamily="34" charset="0"/>
              </a:rPr>
              <a:t>(nombre d’années, professeur, morceaux étudiés, etc. )</a:t>
            </a: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……………………………………………………………………</a:t>
            </a:r>
          </a:p>
          <a:p>
            <a:pPr defTabSz="1046163">
              <a:buClr>
                <a:srgbClr val="CC3300"/>
              </a:buClr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……………….…………………………..…..………………….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……………………………………………………………………</a:t>
            </a:r>
            <a:br>
              <a:rPr lang="fr-FR" sz="1200" dirty="0">
                <a:solidFill>
                  <a:srgbClr val="0033CC"/>
                </a:solidFill>
                <a:latin typeface="Calibri" pitchFamily="34" charset="0"/>
              </a:rPr>
            </a:br>
            <a:br>
              <a:rPr lang="fr-FR" sz="1200" dirty="0">
                <a:solidFill>
                  <a:srgbClr val="0033CC"/>
                </a:solidFill>
                <a:latin typeface="Calibri" pitchFamily="34" charset="0"/>
              </a:rPr>
            </a:br>
            <a:r>
              <a:rPr lang="fr-FR" sz="1000" dirty="0">
                <a:solidFill>
                  <a:srgbClr val="0033CC"/>
                </a:solidFill>
                <a:latin typeface="Calibri" pitchFamily="34" charset="0"/>
              </a:rPr>
              <a:t>Avez-vous déjà pratiqué la basse chiffrée ? </a:t>
            </a:r>
          </a:p>
          <a:p>
            <a:pPr defTabSz="1046163"/>
            <a:r>
              <a:rPr lang="fr-FR" sz="800" dirty="0">
                <a:solidFill>
                  <a:srgbClr val="0033CC"/>
                </a:solidFill>
                <a:latin typeface="Calibri" pitchFamily="34" charset="0"/>
              </a:rPr>
              <a:t>(quel niveau?)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……………………………………………………………………</a:t>
            </a:r>
          </a:p>
          <a:p>
            <a:pPr defTabSz="10461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……………………………………………………………………</a:t>
            </a:r>
            <a:endParaRPr lang="fr-FR" sz="1000" dirty="0">
              <a:solidFill>
                <a:srgbClr val="0033CC"/>
              </a:solidFill>
              <a:latin typeface="Calibri" pitchFamily="34" charset="0"/>
            </a:endParaRPr>
          </a:p>
          <a:p>
            <a:pPr defTabSz="1046163"/>
            <a:br>
              <a:rPr lang="fr-FR" sz="1000" dirty="0">
                <a:solidFill>
                  <a:srgbClr val="0033CC"/>
                </a:solidFill>
                <a:latin typeface="Calibri" pitchFamily="34" charset="0"/>
              </a:rPr>
            </a:br>
            <a:r>
              <a:rPr lang="fr-FR" sz="1000" dirty="0">
                <a:solidFill>
                  <a:srgbClr val="0033CC"/>
                </a:solidFill>
                <a:latin typeface="Calibri" pitchFamily="34" charset="0"/>
              </a:rPr>
              <a:t>Instrument pratiqué :</a:t>
            </a:r>
          </a:p>
          <a:p>
            <a:pPr defTabSz="1046163">
              <a:buClr>
                <a:srgbClr val="CC3300"/>
              </a:buClr>
              <a:buFont typeface="Monotype Sorts"/>
              <a:buChar char="o"/>
            </a:pPr>
            <a:r>
              <a:rPr lang="fr-FR" sz="1000" dirty="0">
                <a:solidFill>
                  <a:srgbClr val="0033CC"/>
                </a:solidFill>
                <a:latin typeface="Calibri" pitchFamily="34" charset="0"/>
                <a:sym typeface="Monotype Sorts"/>
              </a:rPr>
              <a:t>  Orgue</a:t>
            </a:r>
          </a:p>
          <a:p>
            <a:pPr defTabSz="1046163">
              <a:buClr>
                <a:srgbClr val="CC3300"/>
              </a:buClr>
              <a:buFont typeface="Monotype Sorts"/>
              <a:buChar char="o"/>
            </a:pPr>
            <a:r>
              <a:rPr lang="fr-FR" sz="1000" dirty="0">
                <a:solidFill>
                  <a:srgbClr val="0033CC"/>
                </a:solidFill>
                <a:latin typeface="Calibri" pitchFamily="34" charset="0"/>
                <a:sym typeface="Monotype Sorts"/>
              </a:rPr>
              <a:t>  Harmonium  	</a:t>
            </a:r>
          </a:p>
          <a:p>
            <a:pPr defTabSz="1046163">
              <a:buClr>
                <a:srgbClr val="CC3300"/>
              </a:buClr>
              <a:buFont typeface="Monotype Sorts"/>
              <a:buChar char="o"/>
            </a:pPr>
            <a:r>
              <a:rPr lang="fr-FR" sz="1000" dirty="0">
                <a:solidFill>
                  <a:srgbClr val="0033CC"/>
                </a:solidFill>
                <a:latin typeface="Calibri" pitchFamily="34" charset="0"/>
                <a:sym typeface="Monotype Sorts"/>
              </a:rPr>
              <a:t> Orgue numérique</a:t>
            </a:r>
          </a:p>
          <a:p>
            <a:pPr defTabSz="1046163">
              <a:buClr>
                <a:srgbClr val="CC3300"/>
              </a:buClr>
              <a:buFont typeface="Monotype Sorts"/>
              <a:buChar char="o"/>
            </a:pPr>
            <a:r>
              <a:rPr lang="fr-FR" sz="1000" dirty="0">
                <a:solidFill>
                  <a:srgbClr val="0033CC"/>
                </a:solidFill>
                <a:latin typeface="Calibri" pitchFamily="34" charset="0"/>
                <a:sym typeface="Monotype Sorts"/>
              </a:rPr>
              <a:t>  Piano</a:t>
            </a:r>
          </a:p>
          <a:p>
            <a:pPr defTabSz="1046163">
              <a:buClr>
                <a:srgbClr val="CC3300"/>
              </a:buClr>
              <a:buFont typeface="Monotype Sorts"/>
              <a:buChar char="o"/>
            </a:pPr>
            <a:r>
              <a:rPr lang="fr-FR" sz="1000" dirty="0">
                <a:solidFill>
                  <a:srgbClr val="0033CC"/>
                </a:solidFill>
                <a:latin typeface="Calibri" pitchFamily="34" charset="0"/>
                <a:sym typeface="Monotype Sorts"/>
              </a:rPr>
              <a:t>  Pédalier</a:t>
            </a:r>
            <a:br>
              <a:rPr lang="fr-FR" sz="1000" dirty="0">
                <a:solidFill>
                  <a:srgbClr val="0033CC"/>
                </a:solidFill>
                <a:latin typeface="Calibri" pitchFamily="34" charset="0"/>
                <a:sym typeface="Monotype Sorts"/>
              </a:rPr>
            </a:br>
            <a:endParaRPr lang="fr-FR" sz="1000" dirty="0">
              <a:solidFill>
                <a:srgbClr val="0033CC"/>
              </a:solidFill>
              <a:latin typeface="Calibri" pitchFamily="34" charset="0"/>
              <a:sym typeface="Monotype Sorts"/>
            </a:endParaRPr>
          </a:p>
          <a:p>
            <a:pPr defTabSz="1046163">
              <a:buClr>
                <a:srgbClr val="CC3300"/>
              </a:buClr>
            </a:pP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  <a:p>
            <a:pPr defTabSz="1046163">
              <a:buClr>
                <a:srgbClr val="CC3300"/>
              </a:buClr>
            </a:pP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  <a:p>
            <a:pPr defTabSz="1046163">
              <a:buClr>
                <a:srgbClr val="CC3300"/>
              </a:buClr>
            </a:pP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16386" name="Text Box 18"/>
          <p:cNvSpPr txBox="1">
            <a:spLocks noChangeArrowheads="1"/>
          </p:cNvSpPr>
          <p:nvPr/>
        </p:nvSpPr>
        <p:spPr bwMode="auto">
          <a:xfrm>
            <a:off x="-15552" y="107950"/>
            <a:ext cx="6251575" cy="10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77" tIns="45689" rIns="91377" bIns="45689">
            <a:spAutoFit/>
          </a:bodyPr>
          <a:lstStyle/>
          <a:p>
            <a:r>
              <a:rPr lang="fr-FR" sz="3200" dirty="0">
                <a:solidFill>
                  <a:srgbClr val="CC3300"/>
                </a:solidFill>
                <a:latin typeface="Monotype Corsiva" pitchFamily="66" charset="0"/>
              </a:rPr>
              <a:t>	      </a:t>
            </a:r>
            <a:r>
              <a:rPr lang="fr-FR" sz="2800" dirty="0">
                <a:solidFill>
                  <a:srgbClr val="FF0000"/>
                </a:solidFill>
                <a:latin typeface="Calibri" pitchFamily="34" charset="0"/>
              </a:rPr>
              <a:t>du 23 au 27 octobre 2022</a:t>
            </a:r>
          </a:p>
          <a:p>
            <a:endParaRPr lang="fr-F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387" name="Text Box 19"/>
          <p:cNvSpPr txBox="1">
            <a:spLocks noChangeArrowheads="1"/>
          </p:cNvSpPr>
          <p:nvPr/>
        </p:nvSpPr>
        <p:spPr bwMode="auto">
          <a:xfrm>
            <a:off x="1544961" y="655638"/>
            <a:ext cx="356870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377" tIns="45689" rIns="91377" bIns="45689">
            <a:spAutoFit/>
          </a:bodyPr>
          <a:lstStyle/>
          <a:p>
            <a:pPr defTabSz="550863"/>
            <a:r>
              <a:rPr lang="fr-FR" dirty="0">
                <a:solidFill>
                  <a:srgbClr val="FF0000"/>
                </a:solidFill>
                <a:latin typeface="Monotype Corsiva" pitchFamily="66" charset="0"/>
              </a:rPr>
              <a:t>Objectifs</a:t>
            </a:r>
          </a:p>
          <a:p>
            <a:pPr defTabSz="550863"/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Permettre aux organistes liturgiques de devenir de bons artisans de la Liturgie :</a:t>
            </a:r>
          </a:p>
          <a:p>
            <a:pPr defTabSz="550863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par l’approfondissement du sens de la Liturgie</a:t>
            </a:r>
          </a:p>
          <a:p>
            <a:pPr defTabSz="550863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par la connaissance de l’instrument, orgue à tuyaux</a:t>
            </a:r>
          </a:p>
          <a:p>
            <a:pPr defTabSz="550863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par l’apprentissage de l’accompagnement des chants</a:t>
            </a:r>
          </a:p>
          <a:p>
            <a:pPr defTabSz="550863">
              <a:buClr>
                <a:srgbClr val="CC3300"/>
              </a:buClr>
            </a:pP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16388" name="Rectangle 23"/>
          <p:cNvSpPr>
            <a:spLocks noChangeArrowheads="1"/>
          </p:cNvSpPr>
          <p:nvPr/>
        </p:nvSpPr>
        <p:spPr bwMode="auto">
          <a:xfrm>
            <a:off x="186061" y="5805264"/>
            <a:ext cx="6345237" cy="769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77" tIns="45689" rIns="91377" bIns="45689">
            <a:spAutoFit/>
          </a:bodyPr>
          <a:lstStyle/>
          <a:p>
            <a:r>
              <a:rPr lang="fr-FR" sz="1100" dirty="0">
                <a:solidFill>
                  <a:srgbClr val="0033CC"/>
                </a:solidFill>
                <a:latin typeface="Calibri" pitchFamily="34" charset="0"/>
              </a:rPr>
              <a:t>Compte tenu de l’objectif du stage, il est souhaité que les paroisses participent financièrement à la formation de leur(s) organiste(s).</a:t>
            </a:r>
            <a:br>
              <a:rPr lang="fr-FR" sz="1100" dirty="0">
                <a:solidFill>
                  <a:srgbClr val="0033CC"/>
                </a:solidFill>
                <a:latin typeface="Calibri" pitchFamily="34" charset="0"/>
              </a:rPr>
            </a:br>
            <a:r>
              <a:rPr lang="fr-FR" sz="1100" dirty="0">
                <a:solidFill>
                  <a:srgbClr val="0033CC"/>
                </a:solidFill>
                <a:latin typeface="Calibri" pitchFamily="34" charset="0"/>
              </a:rPr>
              <a:t>L’association </a:t>
            </a:r>
            <a:r>
              <a:rPr lang="fr-FR" sz="1100" dirty="0" err="1">
                <a:solidFill>
                  <a:srgbClr val="0033CC"/>
                </a:solidFill>
                <a:latin typeface="Calibri" pitchFamily="34" charset="0"/>
              </a:rPr>
              <a:t>Jubilate</a:t>
            </a:r>
            <a:r>
              <a:rPr lang="fr-FR" sz="1100" dirty="0">
                <a:solidFill>
                  <a:srgbClr val="0033CC"/>
                </a:solidFill>
                <a:latin typeface="Calibri" pitchFamily="34" charset="0"/>
              </a:rPr>
              <a:t> s’autorise à annuler le stage si le nombre de participants est insuffisant ou en cas de reprise de la COVID 19. (Dans ces deux cas l’acompte sera remboursé)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6681192" y="0"/>
            <a:ext cx="0" cy="685800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 lIns="91377" tIns="45689" rIns="91377" bIns="45689"/>
          <a:lstStyle/>
          <a:p>
            <a:endParaRPr lang="fr-FR"/>
          </a:p>
        </p:txBody>
      </p:sp>
      <p:sp>
        <p:nvSpPr>
          <p:cNvPr id="16391" name="Text Box 31"/>
          <p:cNvSpPr txBox="1">
            <a:spLocks noChangeArrowheads="1"/>
          </p:cNvSpPr>
          <p:nvPr/>
        </p:nvSpPr>
        <p:spPr bwMode="auto">
          <a:xfrm>
            <a:off x="209325" y="4358777"/>
            <a:ext cx="6305550" cy="147726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377" tIns="45689" rIns="91377" bIns="45689">
            <a:spAutoFit/>
          </a:bodyPr>
          <a:lstStyle/>
          <a:p>
            <a:pPr defTabSz="550863">
              <a:tabLst>
                <a:tab pos="1995488" algn="l"/>
              </a:tabLst>
            </a:pPr>
            <a:r>
              <a:rPr lang="fr-FR" dirty="0">
                <a:solidFill>
                  <a:srgbClr val="FF0000"/>
                </a:solidFill>
                <a:latin typeface="Monotype Corsiva" pitchFamily="66" charset="0"/>
              </a:rPr>
              <a:t>Renseignements  pratiques</a:t>
            </a:r>
          </a:p>
          <a:p>
            <a:pPr defTabSz="550863">
              <a:buClr>
                <a:srgbClr val="CC3300"/>
              </a:buClr>
              <a:buFontTx/>
              <a:buChar char="•"/>
              <a:tabLst>
                <a:tab pos="1995488" algn="l"/>
              </a:tabLst>
            </a:pPr>
            <a:r>
              <a:rPr lang="fr-FR" sz="1000" dirty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Début du stage : Dimanche 23 octobre (accueil : 15h00) </a:t>
            </a:r>
          </a:p>
          <a:p>
            <a:pPr defTabSz="550863">
              <a:buClr>
                <a:srgbClr val="CC3300"/>
              </a:buClr>
              <a:tabLst>
                <a:tab pos="1995488" algn="l"/>
              </a:tabLst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</a:t>
            </a:r>
            <a:r>
              <a:rPr lang="fr-FR" sz="1200" i="1" dirty="0">
                <a:solidFill>
                  <a:srgbClr val="0033CC"/>
                </a:solidFill>
                <a:latin typeface="Calibri" pitchFamily="34" charset="0"/>
              </a:rPr>
              <a:t>(il est impératif de participer à toutes les activités proposées de 8h30 à 21h30 tous les jours)</a:t>
            </a:r>
          </a:p>
          <a:p>
            <a:pPr defTabSz="550863">
              <a:buClr>
                <a:srgbClr val="CC3300"/>
              </a:buClr>
              <a:buFontTx/>
              <a:buChar char="•"/>
              <a:tabLst>
                <a:tab pos="1995488" algn="l"/>
              </a:tabLst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Fin du stage : Jeudi 27 octobre à 18h00</a:t>
            </a:r>
          </a:p>
          <a:p>
            <a:pPr defTabSz="550863">
              <a:buClr>
                <a:srgbClr val="CC3300"/>
              </a:buClr>
              <a:buFontTx/>
              <a:buChar char="•"/>
              <a:tabLst>
                <a:tab pos="1995488" algn="l"/>
              </a:tabLst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Lieu : Hôtellerie  </a:t>
            </a:r>
            <a:r>
              <a:rPr lang="fr-FR" sz="1200" b="1" dirty="0">
                <a:solidFill>
                  <a:srgbClr val="0033CC"/>
                </a:solidFill>
                <a:latin typeface="Calibri" pitchFamily="34" charset="0"/>
              </a:rPr>
              <a:t>La joie Saint Benoît</a:t>
            </a: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, 48 Rue Saint Loup 14400 Bayeux</a:t>
            </a:r>
          </a:p>
          <a:p>
            <a:pPr defTabSz="550863">
              <a:buClr>
                <a:srgbClr val="CC3300"/>
              </a:buClr>
              <a:buFontTx/>
              <a:buChar char="•"/>
              <a:tabLst>
                <a:tab pos="1995488" algn="l"/>
              </a:tabLst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Contacts : Fabrice Simon : 06 84 15 22 50 , Bernadette Cabaret : 06 81 96 23 23</a:t>
            </a:r>
          </a:p>
          <a:p>
            <a:pPr algn="ctr" defTabSz="550863">
              <a:buClr>
                <a:srgbClr val="CC3300"/>
              </a:buClr>
              <a:buFontTx/>
              <a:buChar char="•"/>
              <a:tabLst>
                <a:tab pos="1995488" algn="l"/>
              </a:tabLst>
            </a:pPr>
            <a:r>
              <a:rPr lang="fr-FR" sz="1200" u="sng" dirty="0">
                <a:hlinkClick r:id="rId3"/>
              </a:rPr>
              <a:t>associationjubilate@gmail.com</a:t>
            </a: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16392" name="Text Box 30"/>
          <p:cNvSpPr txBox="1">
            <a:spLocks noChangeArrowheads="1"/>
          </p:cNvSpPr>
          <p:nvPr/>
        </p:nvSpPr>
        <p:spPr bwMode="auto">
          <a:xfrm>
            <a:off x="189893" y="2230557"/>
            <a:ext cx="6302375" cy="2031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377" tIns="45689" rIns="91377" bIns="45689">
            <a:spAutoFit/>
          </a:bodyPr>
          <a:lstStyle/>
          <a:p>
            <a:pPr defTabSz="550863"/>
            <a:r>
              <a:rPr lang="fr-FR" dirty="0">
                <a:solidFill>
                  <a:srgbClr val="FF0000"/>
                </a:solidFill>
                <a:latin typeface="Monotype Corsiva" pitchFamily="66" charset="0"/>
              </a:rPr>
              <a:t>Contenu</a:t>
            </a:r>
            <a:r>
              <a:rPr lang="fr-FR" sz="1200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defTabSz="550863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Liturgie : approches du texte et du chant liturgique</a:t>
            </a:r>
          </a:p>
          <a:p>
            <a:pPr defTabSz="550863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Mise en situation (Préparation et participation aux offices)</a:t>
            </a:r>
          </a:p>
          <a:p>
            <a:pPr defTabSz="550863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</a:t>
            </a:r>
            <a:r>
              <a:rPr lang="fr-FR" sz="1200">
                <a:solidFill>
                  <a:srgbClr val="0033CC"/>
                </a:solidFill>
                <a:latin typeface="Calibri" pitchFamily="34" charset="0"/>
              </a:rPr>
              <a:t>Accompagnement </a:t>
            </a: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  <a:p>
            <a:pPr defTabSz="550863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Chant </a:t>
            </a:r>
          </a:p>
          <a:p>
            <a:pPr defTabSz="550863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Découverte  de divers répertoires </a:t>
            </a:r>
          </a:p>
          <a:p>
            <a:pPr defTabSz="550863">
              <a:buClr>
                <a:srgbClr val="CC3300"/>
              </a:buClr>
              <a:buFontTx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Ateliers : déchiffrage, improvisation, harmonie, rythme,</a:t>
            </a:r>
          </a:p>
          <a:p>
            <a:pPr defTabSz="550863">
              <a:buClr>
                <a:srgbClr val="CC3300"/>
              </a:buClr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  basse chiffrée, cours d’orgue, informatique musicale.</a:t>
            </a:r>
          </a:p>
          <a:p>
            <a:pPr defTabSz="550863">
              <a:buClr>
                <a:srgbClr val="CC3300"/>
              </a:buClr>
              <a:buFont typeface="Arial" pitchFamily="34" charset="0"/>
              <a:buChar char="•"/>
            </a:pP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  Visites d’orgues (Cathédrale de Bayeux, </a:t>
            </a:r>
            <a:r>
              <a:rPr lang="fr-FR" sz="1200" dirty="0" err="1">
                <a:solidFill>
                  <a:srgbClr val="0033CC"/>
                </a:solidFill>
                <a:latin typeface="Calibri" pitchFamily="34" charset="0"/>
              </a:rPr>
              <a:t>Arromanches</a:t>
            </a:r>
            <a:r>
              <a:rPr lang="fr-FR" sz="1200" dirty="0">
                <a:solidFill>
                  <a:srgbClr val="0033CC"/>
                </a:solidFill>
                <a:latin typeface="Calibri" pitchFamily="34" charset="0"/>
              </a:rPr>
              <a:t>, Creully….) </a:t>
            </a:r>
          </a:p>
          <a:p>
            <a:pPr defTabSz="550863">
              <a:buClr>
                <a:srgbClr val="CC3300"/>
              </a:buClr>
            </a:pPr>
            <a:endParaRPr lang="fr-FR" sz="1200" dirty="0">
              <a:solidFill>
                <a:srgbClr val="0033CC"/>
              </a:solidFill>
              <a:latin typeface="Calibri" pitchFamily="34" charset="0"/>
            </a:endParaRPr>
          </a:p>
        </p:txBody>
      </p:sp>
      <p:pic>
        <p:nvPicPr>
          <p:cNvPr id="16393" name="Picture 74" descr="org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261" y="681038"/>
            <a:ext cx="1228725" cy="137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84" descr="font ecran 2"/>
          <p:cNvPicPr>
            <a:picLocks noChangeAspect="1" noChangeArrowheads="1"/>
          </p:cNvPicPr>
          <p:nvPr/>
        </p:nvPicPr>
        <p:blipFill>
          <a:blip r:embed="rId5" cstate="print">
            <a:lum bright="14000" contrast="-8000"/>
          </a:blip>
          <a:srcRect l="163" t="13739" r="39694"/>
          <a:stretch>
            <a:fillRect/>
          </a:stretch>
        </p:blipFill>
        <p:spPr bwMode="auto">
          <a:xfrm>
            <a:off x="5177161" y="650875"/>
            <a:ext cx="122078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85"/>
          <p:cNvPicPr>
            <a:picLocks noChangeAspect="1" noChangeArrowheads="1"/>
          </p:cNvPicPr>
          <p:nvPr/>
        </p:nvPicPr>
        <p:blipFill>
          <a:blip r:embed="rId6" cstate="print"/>
          <a:srcRect l="2652" r="1888"/>
          <a:stretch>
            <a:fillRect/>
          </a:stretch>
        </p:blipFill>
        <p:spPr bwMode="auto">
          <a:xfrm>
            <a:off x="4567238" y="2584450"/>
            <a:ext cx="1898650" cy="113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59559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596</Words>
  <Application>Microsoft Office PowerPoint</Application>
  <PresentationFormat>Format A4 (210 x 297 mm)</PresentationFormat>
  <Paragraphs>123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Monotype Corsiva</vt:lpstr>
      <vt:lpstr>Monotype Sorts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Anne</dc:creator>
  <cp:lastModifiedBy>jerome.gueller1@gmail.com</cp:lastModifiedBy>
  <cp:revision>113</cp:revision>
  <cp:lastPrinted>2022-04-28T06:38:01Z</cp:lastPrinted>
  <dcterms:created xsi:type="dcterms:W3CDTF">2013-06-02T20:31:50Z</dcterms:created>
  <dcterms:modified xsi:type="dcterms:W3CDTF">2022-06-06T08:37:38Z</dcterms:modified>
</cp:coreProperties>
</file>